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8999525" cx="10691800"/>
  <p:notesSz cx="6858000" cy="9144000"/>
  <p:embeddedFontLst>
    <p:embeddedFont>
      <p:font typeface="Montserrat Black"/>
      <p:bold r:id="rId7"/>
      <p:boldItalic r:id="rId8"/>
    </p:embeddedFont>
    <p:embeddedFont>
      <p:font typeface="Montserrat"/>
      <p:regular r:id="rId9"/>
      <p:bold r:id="rId10"/>
      <p:italic r:id="rId11"/>
      <p:boldItalic r:id="rId12"/>
    </p:embeddedFont>
    <p:embeddedFont>
      <p:font typeface="Montserrat Medium"/>
      <p:regular r:id="rId13"/>
      <p:bold r:id="rId14"/>
      <p:italic r:id="rId15"/>
      <p:boldItalic r:id="rId16"/>
    </p:embeddedFont>
    <p:embeddedFont>
      <p:font typeface="Montserrat Light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35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jibVizxoOGd6QCZwDQPdF1YFlK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5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Light-boldItalic.fntdata"/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21" Type="http://customschemas.google.com/relationships/presentationmetadata" Target="metadata"/><Relationship Id="rId13" Type="http://schemas.openxmlformats.org/officeDocument/2006/relationships/font" Target="fonts/MontserratMedium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regular.fntdata"/><Relationship Id="rId15" Type="http://schemas.openxmlformats.org/officeDocument/2006/relationships/font" Target="fonts/MontserratMedium-italic.fntdata"/><Relationship Id="rId14" Type="http://schemas.openxmlformats.org/officeDocument/2006/relationships/font" Target="fonts/MontserratMedium-bold.fntdata"/><Relationship Id="rId17" Type="http://schemas.openxmlformats.org/officeDocument/2006/relationships/font" Target="fonts/MontserratLight-regular.fntdata"/><Relationship Id="rId16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Ligh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Light-bold.fntdata"/><Relationship Id="rId7" Type="http://schemas.openxmlformats.org/officeDocument/2006/relationships/font" Target="fonts/MontserratBlack-bold.fntdata"/><Relationship Id="rId8" Type="http://schemas.openxmlformats.org/officeDocument/2006/relationships/font" Target="fonts/MontserratBlac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392474" y="685800"/>
            <a:ext cx="407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392474" y="685800"/>
            <a:ext cx="407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364478" y="1302843"/>
            <a:ext cx="9963000" cy="359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364468" y="4959099"/>
            <a:ext cx="9963000" cy="13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9906772" y="8159609"/>
            <a:ext cx="6414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364468" y="1935477"/>
            <a:ext cx="9963000" cy="3435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64468" y="5515704"/>
            <a:ext cx="9963000" cy="22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9906772" y="8159609"/>
            <a:ext cx="6414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9906772" y="8159609"/>
            <a:ext cx="6414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364468" y="3763517"/>
            <a:ext cx="9963000" cy="147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9906772" y="8159609"/>
            <a:ext cx="6414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364468" y="778696"/>
            <a:ext cx="9963000" cy="10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364468" y="2016579"/>
            <a:ext cx="9963000" cy="59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9906772" y="8159609"/>
            <a:ext cx="6414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364468" y="778696"/>
            <a:ext cx="9963000" cy="10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364468" y="2016579"/>
            <a:ext cx="4677300" cy="59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5650483" y="2016579"/>
            <a:ext cx="4677300" cy="59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9906772" y="8159609"/>
            <a:ext cx="6414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64468" y="778696"/>
            <a:ext cx="9963000" cy="10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9906772" y="8159609"/>
            <a:ext cx="6414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64468" y="972178"/>
            <a:ext cx="3283500" cy="13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64468" y="2431496"/>
            <a:ext cx="3283500" cy="55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9906772" y="8159609"/>
            <a:ext cx="6414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573245" y="787664"/>
            <a:ext cx="7445700" cy="715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9906772" y="8159609"/>
            <a:ext cx="6414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5346000" y="-219"/>
            <a:ext cx="5346000" cy="9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310447" y="2157787"/>
            <a:ext cx="4730400" cy="259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310447" y="4904768"/>
            <a:ext cx="4730400" cy="21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5775715" y="1266973"/>
            <a:ext cx="4486500" cy="64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9906772" y="8159609"/>
            <a:ext cx="6414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64468" y="7402581"/>
            <a:ext cx="7014300" cy="10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9906772" y="8159609"/>
            <a:ext cx="6414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64468" y="778696"/>
            <a:ext cx="9963000" cy="10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64468" y="2016579"/>
            <a:ext cx="9963000" cy="59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9906772" y="8159609"/>
            <a:ext cx="6414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8.png"/><Relationship Id="rId6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CC3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/>
          <p:nvPr/>
        </p:nvSpPr>
        <p:spPr>
          <a:xfrm>
            <a:off x="5470175" y="8020275"/>
            <a:ext cx="4755600" cy="836700"/>
          </a:xfrm>
          <a:prstGeom prst="roundRect">
            <a:avLst>
              <a:gd fmla="val 5940" name="adj"/>
            </a:avLst>
          </a:prstGeom>
          <a:solidFill>
            <a:srgbClr val="FFFFFF">
              <a:alpha val="635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8947225" y="2277661"/>
            <a:ext cx="262800" cy="836700"/>
          </a:xfrm>
          <a:prstGeom prst="roundRect">
            <a:avLst>
              <a:gd fmla="val 0" name="adj"/>
            </a:avLst>
          </a:prstGeom>
          <a:solidFill>
            <a:srgbClr val="FFFFFF">
              <a:alpha val="3921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6485950" y="2234324"/>
            <a:ext cx="262800" cy="836700"/>
          </a:xfrm>
          <a:prstGeom prst="roundRect">
            <a:avLst>
              <a:gd fmla="val 0" name="adj"/>
            </a:avLst>
          </a:prstGeom>
          <a:solidFill>
            <a:srgbClr val="FFFFFF">
              <a:alpha val="3921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8941275" y="3838500"/>
            <a:ext cx="262800" cy="3708900"/>
          </a:xfrm>
          <a:prstGeom prst="roundRect">
            <a:avLst>
              <a:gd fmla="val 0" name="adj"/>
            </a:avLst>
          </a:prstGeom>
          <a:solidFill>
            <a:srgbClr val="FFFFFF">
              <a:alpha val="3921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6485950" y="3838500"/>
            <a:ext cx="262800" cy="3708900"/>
          </a:xfrm>
          <a:prstGeom prst="roundRect">
            <a:avLst>
              <a:gd fmla="val 0" name="adj"/>
            </a:avLst>
          </a:prstGeom>
          <a:solidFill>
            <a:srgbClr val="FFFFFF">
              <a:alpha val="3921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3701100" y="7218325"/>
            <a:ext cx="262800" cy="1266600"/>
          </a:xfrm>
          <a:prstGeom prst="roundRect">
            <a:avLst>
              <a:gd fmla="val 0" name="adj"/>
            </a:avLst>
          </a:prstGeom>
          <a:solidFill>
            <a:srgbClr val="FFFFFF">
              <a:alpha val="3921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3701100" y="2318575"/>
            <a:ext cx="262800" cy="923400"/>
          </a:xfrm>
          <a:prstGeom prst="roundRect">
            <a:avLst>
              <a:gd fmla="val 0" name="adj"/>
            </a:avLst>
          </a:prstGeom>
          <a:solidFill>
            <a:srgbClr val="FFFFFF">
              <a:alpha val="3921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3701100" y="3861800"/>
            <a:ext cx="262800" cy="2635500"/>
          </a:xfrm>
          <a:prstGeom prst="roundRect">
            <a:avLst>
              <a:gd fmla="val 0" name="adj"/>
            </a:avLst>
          </a:prstGeom>
          <a:solidFill>
            <a:srgbClr val="FFFFFF">
              <a:alpha val="3921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1240075" y="7213925"/>
            <a:ext cx="262800" cy="1266600"/>
          </a:xfrm>
          <a:prstGeom prst="roundRect">
            <a:avLst>
              <a:gd fmla="val 0" name="adj"/>
            </a:avLst>
          </a:prstGeom>
          <a:solidFill>
            <a:srgbClr val="FFFFFF">
              <a:alpha val="3921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1240075" y="2303425"/>
            <a:ext cx="262800" cy="923400"/>
          </a:xfrm>
          <a:prstGeom prst="roundRect">
            <a:avLst>
              <a:gd fmla="val 0" name="adj"/>
            </a:avLst>
          </a:prstGeom>
          <a:solidFill>
            <a:srgbClr val="FFFFFF">
              <a:alpha val="3921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1240075" y="3873050"/>
            <a:ext cx="262800" cy="2635500"/>
          </a:xfrm>
          <a:prstGeom prst="roundRect">
            <a:avLst>
              <a:gd fmla="val 0" name="adj"/>
            </a:avLst>
          </a:prstGeom>
          <a:solidFill>
            <a:srgbClr val="FFFFFF">
              <a:alpha val="3921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7919552" y="1161297"/>
            <a:ext cx="2314800" cy="862200"/>
          </a:xfrm>
          <a:prstGeom prst="roundRect">
            <a:avLst>
              <a:gd fmla="val 304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5470167" y="1161297"/>
            <a:ext cx="2314800" cy="862200"/>
          </a:xfrm>
          <a:prstGeom prst="roundRect">
            <a:avLst>
              <a:gd fmla="val 304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2675342" y="1161297"/>
            <a:ext cx="2314800" cy="862200"/>
          </a:xfrm>
          <a:prstGeom prst="roundRect">
            <a:avLst>
              <a:gd fmla="val 304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155852" y="157516"/>
            <a:ext cx="1038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ca" sz="14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COM CREAR UNA PROMOCIÓ DE DESCOMPTE </a:t>
            </a:r>
            <a:r>
              <a:rPr b="0" i="0" lang="ca" sz="1400" u="none" cap="none" strike="noStrike">
                <a:solidFill>
                  <a:srgbClr val="313131"/>
                </a:solidFill>
                <a:latin typeface="Montserrat"/>
                <a:ea typeface="Montserrat"/>
                <a:cs typeface="Montserrat"/>
                <a:sym typeface="Montserrat"/>
              </a:rPr>
              <a:t>PER AL TEU ESTABLIMENT A</a:t>
            </a:r>
            <a:r>
              <a:rPr b="0" i="0" lang="ca" sz="14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 </a:t>
            </a:r>
            <a:r>
              <a:rPr b="0" i="0" lang="ca" sz="1400" u="none" cap="none" strike="noStrike">
                <a:solidFill>
                  <a:srgbClr val="00A082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GLOVO</a:t>
            </a:r>
            <a:r>
              <a:rPr b="0" i="0" lang="ca" sz="1400" u="none" cap="none" strike="noStrike">
                <a:solidFill>
                  <a:srgbClr val="313131"/>
                </a:solidFill>
                <a:latin typeface="Montserrat"/>
                <a:ea typeface="Montserrat"/>
                <a:cs typeface="Montserrat"/>
                <a:sym typeface="Montserrat"/>
              </a:rPr>
              <a:t>...</a:t>
            </a:r>
            <a:endParaRPr b="0" i="0" sz="1400" u="none" cap="none" strike="noStrike">
              <a:solidFill>
                <a:srgbClr val="31313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2162100" y="433275"/>
            <a:ext cx="6367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Cerca la </a:t>
            </a:r>
            <a:r>
              <a:rPr b="1" i="0" lang="ca" sz="1100" u="none" cap="none" strike="noStrike">
                <a:solidFill>
                  <a:srgbClr val="313131"/>
                </a:solidFill>
                <a:latin typeface="Montserrat"/>
                <a:ea typeface="Montserrat"/>
                <a:cs typeface="Montserrat"/>
                <a:sym typeface="Montserrat"/>
              </a:rPr>
              <a:t>pestanya Promocions </a:t>
            </a:r>
            <a:r>
              <a:rPr b="0" i="0" lang="ca" sz="1100" u="none" cap="none" strike="noStrike">
                <a:solidFill>
                  <a:srgbClr val="31313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al Manager Portal i fes clic per crear-ne una nova:</a:t>
            </a:r>
            <a:endParaRPr b="0" i="0" sz="1100" u="none" cap="none" strike="noStrike">
              <a:solidFill>
                <a:srgbClr val="31313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5470174" y="822375"/>
            <a:ext cx="4755600" cy="179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ca" sz="9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PROMOCIONS</a:t>
            </a:r>
            <a:r>
              <a:rPr b="0" i="0" lang="ca" sz="900" u="none" cap="none" strike="noStrike">
                <a:solidFill>
                  <a:srgbClr val="313131"/>
                </a:solidFill>
                <a:latin typeface="Montserrat"/>
                <a:ea typeface="Montserrat"/>
                <a:cs typeface="Montserrat"/>
                <a:sym typeface="Montserrat"/>
              </a:rPr>
              <a:t> DE PRODUCTES</a:t>
            </a:r>
            <a:endParaRPr b="0" i="0" sz="200" u="none" cap="none" strike="noStrike">
              <a:solidFill>
                <a:srgbClr val="31313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234475" y="822400"/>
            <a:ext cx="4755600" cy="179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ca" sz="9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PROMOCIONS</a:t>
            </a:r>
            <a:r>
              <a:rPr b="0" i="0" lang="ca" sz="900" u="none" cap="none" strike="noStrike">
                <a:solidFill>
                  <a:srgbClr val="313131"/>
                </a:solidFill>
                <a:latin typeface="Montserrat"/>
                <a:ea typeface="Montserrat"/>
                <a:cs typeface="Montserrat"/>
                <a:sym typeface="Montserrat"/>
              </a:rPr>
              <a:t> DE LLIURAMENTS</a:t>
            </a:r>
            <a:endParaRPr b="0" i="0" sz="200" u="none" cap="none" strike="noStrike">
              <a:solidFill>
                <a:srgbClr val="31313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72" name="Google Shape;72;p1"/>
          <p:cNvPicPr preferRelativeResize="0"/>
          <p:nvPr/>
        </p:nvPicPr>
        <p:blipFill rotWithShape="1">
          <a:blip r:embed="rId3">
            <a:alphaModFix/>
          </a:blip>
          <a:srcRect b="51764" l="2669" r="76956" t="8410"/>
          <a:stretch/>
        </p:blipFill>
        <p:spPr>
          <a:xfrm>
            <a:off x="5978150" y="1170488"/>
            <a:ext cx="1290300" cy="800400"/>
          </a:xfrm>
          <a:prstGeom prst="roundRect">
            <a:avLst>
              <a:gd fmla="val 4456" name="adj"/>
            </a:avLst>
          </a:prstGeom>
          <a:noFill/>
          <a:ln>
            <a:noFill/>
          </a:ln>
        </p:spPr>
      </p:pic>
      <p:pic>
        <p:nvPicPr>
          <p:cNvPr id="73" name="Google Shape;73;p1"/>
          <p:cNvPicPr preferRelativeResize="0"/>
          <p:nvPr/>
        </p:nvPicPr>
        <p:blipFill rotWithShape="1">
          <a:blip r:embed="rId3">
            <a:alphaModFix/>
          </a:blip>
          <a:srcRect b="56563" l="51595" r="26479" t="5809"/>
          <a:stretch/>
        </p:blipFill>
        <p:spPr>
          <a:xfrm>
            <a:off x="3105675" y="1175825"/>
            <a:ext cx="1384800" cy="754200"/>
          </a:xfrm>
          <a:prstGeom prst="roundRect">
            <a:avLst>
              <a:gd fmla="val 4456" name="adj"/>
            </a:avLst>
          </a:prstGeom>
          <a:noFill/>
          <a:ln>
            <a:noFill/>
          </a:ln>
        </p:spPr>
      </p:pic>
      <p:pic>
        <p:nvPicPr>
          <p:cNvPr id="74" name="Google Shape;74;p1"/>
          <p:cNvPicPr preferRelativeResize="0"/>
          <p:nvPr/>
        </p:nvPicPr>
        <p:blipFill rotWithShape="1">
          <a:blip r:embed="rId3">
            <a:alphaModFix/>
          </a:blip>
          <a:srcRect b="56584" l="75843" r="1167" t="3964"/>
          <a:stretch/>
        </p:blipFill>
        <p:spPr>
          <a:xfrm>
            <a:off x="8384550" y="1175813"/>
            <a:ext cx="1384800" cy="754200"/>
          </a:xfrm>
          <a:prstGeom prst="roundRect">
            <a:avLst>
              <a:gd fmla="val 4456" name="adj"/>
            </a:avLst>
          </a:prstGeom>
          <a:noFill/>
          <a:ln>
            <a:noFill/>
          </a:ln>
        </p:spPr>
      </p:pic>
      <p:pic>
        <p:nvPicPr>
          <p:cNvPr id="75" name="Google Shape;75;p1"/>
          <p:cNvPicPr preferRelativeResize="0"/>
          <p:nvPr/>
        </p:nvPicPr>
        <p:blipFill rotWithShape="1">
          <a:blip r:embed="rId4">
            <a:alphaModFix/>
          </a:blip>
          <a:srcRect b="61357" l="0" r="0" t="21800"/>
          <a:stretch/>
        </p:blipFill>
        <p:spPr>
          <a:xfrm>
            <a:off x="2675344" y="4329127"/>
            <a:ext cx="2314800" cy="543900"/>
          </a:xfrm>
          <a:prstGeom prst="roundRect">
            <a:avLst>
              <a:gd fmla="val 9166" name="adj"/>
            </a:avLst>
          </a:prstGeom>
          <a:noFill/>
          <a:ln>
            <a:noFill/>
          </a:ln>
        </p:spPr>
      </p:pic>
      <p:pic>
        <p:nvPicPr>
          <p:cNvPr id="76" name="Google Shape;76;p1"/>
          <p:cNvPicPr preferRelativeResize="0"/>
          <p:nvPr/>
        </p:nvPicPr>
        <p:blipFill rotWithShape="1">
          <a:blip r:embed="rId4">
            <a:alphaModFix/>
          </a:blip>
          <a:srcRect b="2832" l="0" r="3474" t="73584"/>
          <a:stretch/>
        </p:blipFill>
        <p:spPr>
          <a:xfrm>
            <a:off x="234238" y="7691453"/>
            <a:ext cx="2314800" cy="789000"/>
          </a:xfrm>
          <a:prstGeom prst="roundRect">
            <a:avLst>
              <a:gd fmla="val 5813" name="adj"/>
            </a:avLst>
          </a:prstGeom>
          <a:noFill/>
          <a:ln>
            <a:noFill/>
          </a:ln>
        </p:spPr>
      </p:pic>
      <p:pic>
        <p:nvPicPr>
          <p:cNvPr id="77" name="Google Shape;77;p1"/>
          <p:cNvPicPr preferRelativeResize="0"/>
          <p:nvPr/>
        </p:nvPicPr>
        <p:blipFill rotWithShape="1">
          <a:blip r:embed="rId5">
            <a:alphaModFix/>
          </a:blip>
          <a:srcRect b="40014" l="0" r="0" t="20477"/>
          <a:stretch/>
        </p:blipFill>
        <p:spPr>
          <a:xfrm>
            <a:off x="5470176" y="4390245"/>
            <a:ext cx="2314800" cy="754200"/>
          </a:xfrm>
          <a:prstGeom prst="roundRect">
            <a:avLst>
              <a:gd fmla="val 6613" name="adj"/>
            </a:avLst>
          </a:prstGeom>
          <a:noFill/>
          <a:ln>
            <a:noFill/>
          </a:ln>
        </p:spPr>
      </p:pic>
      <p:pic>
        <p:nvPicPr>
          <p:cNvPr id="78" name="Google Shape;78;p1"/>
          <p:cNvPicPr preferRelativeResize="0"/>
          <p:nvPr/>
        </p:nvPicPr>
        <p:blipFill rotWithShape="1">
          <a:blip r:embed="rId6">
            <a:alphaModFix/>
          </a:blip>
          <a:srcRect b="29308" l="0" r="0" t="45830"/>
          <a:stretch/>
        </p:blipFill>
        <p:spPr>
          <a:xfrm>
            <a:off x="5465901" y="5905640"/>
            <a:ext cx="2314800" cy="614100"/>
          </a:xfrm>
          <a:prstGeom prst="roundRect">
            <a:avLst>
              <a:gd fmla="val 6613" name="adj"/>
            </a:avLst>
          </a:prstGeom>
          <a:noFill/>
          <a:ln>
            <a:noFill/>
          </a:ln>
        </p:spPr>
      </p:pic>
      <p:sp>
        <p:nvSpPr>
          <p:cNvPr id="79" name="Google Shape;79;p1"/>
          <p:cNvSpPr/>
          <p:nvPr/>
        </p:nvSpPr>
        <p:spPr>
          <a:xfrm>
            <a:off x="234475" y="1161297"/>
            <a:ext cx="2314800" cy="862200"/>
          </a:xfrm>
          <a:prstGeom prst="roundRect">
            <a:avLst>
              <a:gd fmla="val 304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p1"/>
          <p:cNvPicPr preferRelativeResize="0"/>
          <p:nvPr/>
        </p:nvPicPr>
        <p:blipFill rotWithShape="1">
          <a:blip r:embed="rId5">
            <a:alphaModFix/>
          </a:blip>
          <a:srcRect b="40010" l="0" r="0" t="20481"/>
          <a:stretch/>
        </p:blipFill>
        <p:spPr>
          <a:xfrm>
            <a:off x="7919551" y="4390245"/>
            <a:ext cx="2314800" cy="754200"/>
          </a:xfrm>
          <a:prstGeom prst="roundRect">
            <a:avLst>
              <a:gd fmla="val 6613" name="adj"/>
            </a:avLst>
          </a:prstGeom>
          <a:noFill/>
          <a:ln>
            <a:noFill/>
          </a:ln>
        </p:spPr>
      </p:pic>
      <p:sp>
        <p:nvSpPr>
          <p:cNvPr id="81" name="Google Shape;81;p1"/>
          <p:cNvSpPr/>
          <p:nvPr/>
        </p:nvSpPr>
        <p:spPr>
          <a:xfrm>
            <a:off x="1230025" y="2139588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1193425" y="2121188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1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83" name="Google Shape;83;p1"/>
          <p:cNvSpPr/>
          <p:nvPr/>
        </p:nvSpPr>
        <p:spPr>
          <a:xfrm>
            <a:off x="234475" y="3161750"/>
            <a:ext cx="4755600" cy="711300"/>
          </a:xfrm>
          <a:prstGeom prst="roundRect">
            <a:avLst>
              <a:gd fmla="val 5940" name="adj"/>
            </a:avLst>
          </a:prstGeom>
          <a:solidFill>
            <a:srgbClr val="FFFFFF">
              <a:alpha val="635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1"/>
          <p:cNvPicPr preferRelativeResize="0"/>
          <p:nvPr/>
        </p:nvPicPr>
        <p:blipFill rotWithShape="1">
          <a:blip r:embed="rId4">
            <a:alphaModFix/>
          </a:blip>
          <a:srcRect b="76714" l="0" r="0" t="1259"/>
          <a:stretch/>
        </p:blipFill>
        <p:spPr>
          <a:xfrm>
            <a:off x="234475" y="2511001"/>
            <a:ext cx="2314800" cy="711300"/>
          </a:xfrm>
          <a:prstGeom prst="roundRect">
            <a:avLst>
              <a:gd fmla="val 6613" name="adj"/>
            </a:avLst>
          </a:prstGeom>
          <a:noFill/>
          <a:ln>
            <a:noFill/>
          </a:ln>
          <a:effectLst>
            <a:outerShdw blurRad="200025" rotWithShape="0" algn="bl" dist="19050">
              <a:srgbClr val="783F04">
                <a:alpha val="20000"/>
              </a:srgbClr>
            </a:outerShdw>
          </a:effectLst>
        </p:spPr>
      </p:pic>
      <p:sp>
        <p:nvSpPr>
          <p:cNvPr id="85" name="Google Shape;85;p1"/>
          <p:cNvSpPr txBox="1"/>
          <p:nvPr/>
        </p:nvSpPr>
        <p:spPr>
          <a:xfrm>
            <a:off x="234475" y="3265000"/>
            <a:ext cx="4755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a" sz="800" u="none" cap="none" strike="noStrike">
                <a:solidFill>
                  <a:srgbClr val="313131"/>
                </a:solidFill>
                <a:latin typeface="Montserrat"/>
                <a:ea typeface="Montserrat"/>
                <a:cs typeface="Montserrat"/>
                <a:sym typeface="Montserrat"/>
              </a:rPr>
              <a:t>Tria un període de temps específic per executar la promoció. </a:t>
            </a:r>
            <a:endParaRPr b="0" i="0" sz="800" u="none" cap="none" strike="noStrike">
              <a:solidFill>
                <a:srgbClr val="31313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ca" sz="800" u="none" cap="none" strike="noStrike">
                <a:solidFill>
                  <a:srgbClr val="313131"/>
                </a:solidFill>
                <a:latin typeface="Montserrat"/>
                <a:ea typeface="Montserrat"/>
                <a:cs typeface="Montserrat"/>
                <a:sym typeface="Montserrat"/>
              </a:rPr>
              <a:t>**Si es deixa en blanc, la promoció s’activarà mentre l’establiment estigui obert**</a:t>
            </a:r>
            <a:endParaRPr b="0" i="0" sz="800" u="none" cap="none" strike="noStrike">
              <a:solidFill>
                <a:srgbClr val="31313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34475" y="6456996"/>
            <a:ext cx="4755600" cy="754200"/>
          </a:xfrm>
          <a:prstGeom prst="roundRect">
            <a:avLst>
              <a:gd fmla="val 5940" name="adj"/>
            </a:avLst>
          </a:prstGeom>
          <a:solidFill>
            <a:srgbClr val="FFFFFF">
              <a:alpha val="635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ca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Tria la quantitat mínima que han de gastar els consumidors per gaudir de la promoció</a:t>
            </a:r>
            <a:endParaRPr b="1" i="0" sz="8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ca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Això és opcional, però pots triar una quantitat mínima que els consumidors han de gastar per poder optar a la promoció. Fixa la quantitat per sobre de la mitjana actual per augmentar la despesa mitjana per comanda.</a:t>
            </a:r>
            <a:endParaRPr b="0" i="0" sz="2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5478750" y="7996238"/>
            <a:ext cx="4755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ca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Tria el teu pressupost per a la promoció</a:t>
            </a:r>
            <a:endParaRPr b="1" i="0" sz="800" u="none" cap="none" strike="noStrike">
              <a:solidFill>
                <a:srgbClr val="31313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a" sz="800" u="none" cap="none" strike="noStrike">
                <a:solidFill>
                  <a:srgbClr val="313131"/>
                </a:solidFill>
                <a:latin typeface="Montserrat"/>
                <a:ea typeface="Montserrat"/>
                <a:cs typeface="Montserrat"/>
                <a:sym typeface="Montserrat"/>
              </a:rPr>
              <a:t>Quan configuris la campanya, podràs indicar l’import màxim que vols gastar en aquesta promoció. Aturarem la promoció automàticament tan aviat com superi el 90 % del pressupost.</a:t>
            </a:r>
            <a:endParaRPr b="0" i="0" sz="800" u="none" cap="none" strike="noStrike">
              <a:solidFill>
                <a:srgbClr val="31313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ca" sz="800" u="none" cap="none" strike="noStrike">
                <a:solidFill>
                  <a:srgbClr val="313131"/>
                </a:solidFill>
                <a:latin typeface="Montserrat"/>
                <a:ea typeface="Montserrat"/>
                <a:cs typeface="Montserrat"/>
                <a:sym typeface="Montserrat"/>
              </a:rPr>
              <a:t>Com que és una inversió de màrqueting, et recomanem que hi assignis un pressupost mínim del 10 % de les teves vendes mensuals.</a:t>
            </a:r>
            <a:endParaRPr b="0" i="0" sz="800" u="none" cap="none" strike="noStrike">
              <a:solidFill>
                <a:srgbClr val="31313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 b="25327" l="0" r="0" t="40068"/>
          <a:stretch/>
        </p:blipFill>
        <p:spPr>
          <a:xfrm>
            <a:off x="234475" y="5391127"/>
            <a:ext cx="2314800" cy="1117500"/>
          </a:xfrm>
          <a:prstGeom prst="roundRect">
            <a:avLst>
              <a:gd fmla="val 5813" name="adj"/>
            </a:avLst>
          </a:prstGeom>
          <a:noFill/>
          <a:ln>
            <a:noFill/>
          </a:ln>
          <a:effectLst>
            <a:outerShdw blurRad="200025" rotWithShape="0" algn="bl" dist="19050">
              <a:srgbClr val="783F04">
                <a:alpha val="20000"/>
              </a:srgbClr>
            </a:outerShdw>
          </a:effectLst>
        </p:spPr>
      </p:pic>
      <p:sp>
        <p:nvSpPr>
          <p:cNvPr id="89" name="Google Shape;89;p1"/>
          <p:cNvSpPr/>
          <p:nvPr/>
        </p:nvSpPr>
        <p:spPr>
          <a:xfrm>
            <a:off x="3691300" y="2142588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654700" y="2104038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1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230025" y="5026575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193425" y="4988025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2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3691300" y="4002225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654700" y="3963675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2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3691300" y="5026575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654700" y="4988025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3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230025" y="7321275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193425" y="7282725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3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3691300" y="7321275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3654700" y="7274325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4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6475888" y="2139588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6439288" y="2101038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1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8937163" y="2142588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8900563" y="2104038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1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6475888" y="4007163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6439288" y="3968613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2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8937163" y="4010163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8900563" y="3971613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2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6475888" y="5536813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6439288" y="5498263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3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8937163" y="6873550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8900563" y="6835000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3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6475888" y="6873550"/>
            <a:ext cx="282900" cy="28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6439288" y="6835000"/>
            <a:ext cx="356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a" sz="1100" u="none" cap="none" strike="noStrike">
                <a:solidFill>
                  <a:srgbClr val="31313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4</a:t>
            </a:r>
            <a:endParaRPr b="0" i="0" sz="1100" u="none" cap="none" strike="noStrike">
              <a:solidFill>
                <a:srgbClr val="31313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5470175" y="2976303"/>
            <a:ext cx="4755600" cy="862200"/>
          </a:xfrm>
          <a:prstGeom prst="roundRect">
            <a:avLst>
              <a:gd fmla="val 5940" name="adj"/>
            </a:avLst>
          </a:prstGeom>
          <a:solidFill>
            <a:srgbClr val="FFFFFF">
              <a:alpha val="635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5470175" y="3074463"/>
            <a:ext cx="47556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ca" sz="800" u="none" cap="none" strike="noStrike">
                <a:solidFill>
                  <a:srgbClr val="313131"/>
                </a:solidFill>
                <a:latin typeface="Montserrat"/>
                <a:ea typeface="Montserrat"/>
                <a:cs typeface="Montserrat"/>
                <a:sym typeface="Montserrat"/>
              </a:rPr>
              <a:t>Recorda seguir les normes següents si vols que la promoció aparegui al carrusel lliscant</a:t>
            </a:r>
            <a:endParaRPr b="0" i="0" sz="800" u="none" cap="none" strike="noStrike">
              <a:solidFill>
                <a:srgbClr val="31313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ca" sz="800" u="none" cap="none" strike="noStrike">
                <a:solidFill>
                  <a:srgbClr val="313131"/>
                </a:solidFill>
                <a:latin typeface="Montserrat"/>
                <a:ea typeface="Montserrat"/>
                <a:cs typeface="Montserrat"/>
                <a:sym typeface="Montserrat"/>
              </a:rPr>
              <a:t>Si has habilitat «Els més venuts», hauràs d’incloure a la promoció 3 productes, inclòs un dels més venuts. En cas contrari, la promoció ha d'incloure un mínim de 5 productes de tot el menú.</a:t>
            </a:r>
            <a:endParaRPr b="1" i="0" sz="800" u="none" cap="none" strike="noStrike">
              <a:solidFill>
                <a:srgbClr val="31313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7" name="Google Shape;117;p1"/>
          <p:cNvPicPr preferRelativeResize="0"/>
          <p:nvPr/>
        </p:nvPicPr>
        <p:blipFill rotWithShape="1">
          <a:blip r:embed="rId5">
            <a:alphaModFix/>
          </a:blip>
          <a:srcRect b="75467" l="0" r="18785" t="0"/>
          <a:stretch/>
        </p:blipFill>
        <p:spPr>
          <a:xfrm>
            <a:off x="5470176" y="2511001"/>
            <a:ext cx="2314800" cy="576600"/>
          </a:xfrm>
          <a:prstGeom prst="roundRect">
            <a:avLst>
              <a:gd fmla="val 6613" name="adj"/>
            </a:avLst>
          </a:prstGeom>
          <a:noFill/>
          <a:ln>
            <a:noFill/>
          </a:ln>
        </p:spPr>
      </p:pic>
      <p:sp>
        <p:nvSpPr>
          <p:cNvPr id="118" name="Google Shape;118;p1"/>
          <p:cNvSpPr/>
          <p:nvPr/>
        </p:nvSpPr>
        <p:spPr>
          <a:xfrm>
            <a:off x="4490475" y="7805325"/>
            <a:ext cx="262800" cy="972900"/>
          </a:xfrm>
          <a:prstGeom prst="roundRect">
            <a:avLst>
              <a:gd fmla="val 0" name="adj"/>
            </a:avLst>
          </a:prstGeom>
          <a:solidFill>
            <a:srgbClr val="FFFFFF">
              <a:alpha val="3921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/>
          <p:nvPr/>
        </p:nvSpPr>
        <p:spPr>
          <a:xfrm rot="5400000">
            <a:off x="4845525" y="8177875"/>
            <a:ext cx="262800" cy="972900"/>
          </a:xfrm>
          <a:prstGeom prst="roundRect">
            <a:avLst>
              <a:gd fmla="val 0" name="adj"/>
            </a:avLst>
          </a:prstGeom>
          <a:solidFill>
            <a:srgbClr val="FFFFFF">
              <a:alpha val="3921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1"/>
          <p:cNvPicPr preferRelativeResize="0"/>
          <p:nvPr/>
        </p:nvPicPr>
        <p:blipFill rotWithShape="1">
          <a:blip r:embed="rId4">
            <a:alphaModFix/>
          </a:blip>
          <a:srcRect b="1962" l="0" r="3474" t="74454"/>
          <a:stretch/>
        </p:blipFill>
        <p:spPr>
          <a:xfrm>
            <a:off x="2675088" y="7686128"/>
            <a:ext cx="2314800" cy="789000"/>
          </a:xfrm>
          <a:prstGeom prst="roundRect">
            <a:avLst>
              <a:gd fmla="val 5813" name="adj"/>
            </a:avLst>
          </a:prstGeom>
          <a:noFill/>
          <a:ln>
            <a:noFill/>
          </a:ln>
        </p:spPr>
      </p:pic>
      <p:pic>
        <p:nvPicPr>
          <p:cNvPr id="121" name="Google Shape;121;p1"/>
          <p:cNvPicPr preferRelativeResize="0"/>
          <p:nvPr/>
        </p:nvPicPr>
        <p:blipFill rotWithShape="1">
          <a:blip r:embed="rId5">
            <a:alphaModFix/>
          </a:blip>
          <a:srcRect b="75467" l="0" r="18785" t="0"/>
          <a:stretch/>
        </p:blipFill>
        <p:spPr>
          <a:xfrm>
            <a:off x="7915276" y="2511001"/>
            <a:ext cx="2314800" cy="576600"/>
          </a:xfrm>
          <a:prstGeom prst="roundRect">
            <a:avLst>
              <a:gd fmla="val 6613" name="adj"/>
            </a:avLst>
          </a:prstGeom>
          <a:noFill/>
          <a:ln>
            <a:noFill/>
          </a:ln>
        </p:spPr>
      </p:pic>
      <p:pic>
        <p:nvPicPr>
          <p:cNvPr id="122" name="Google Shape;122;p1"/>
          <p:cNvPicPr preferRelativeResize="0"/>
          <p:nvPr/>
        </p:nvPicPr>
        <p:blipFill rotWithShape="1">
          <a:blip r:embed="rId5">
            <a:alphaModFix/>
          </a:blip>
          <a:srcRect b="5615" l="0" r="7986" t="61355"/>
          <a:stretch/>
        </p:blipFill>
        <p:spPr>
          <a:xfrm>
            <a:off x="5470175" y="7398275"/>
            <a:ext cx="2314800" cy="685200"/>
          </a:xfrm>
          <a:prstGeom prst="roundRect">
            <a:avLst>
              <a:gd fmla="val 6613" name="adj"/>
            </a:avLst>
          </a:prstGeom>
          <a:noFill/>
          <a:ln>
            <a:noFill/>
          </a:ln>
        </p:spPr>
      </p:pic>
      <p:pic>
        <p:nvPicPr>
          <p:cNvPr id="123" name="Google Shape;123;p1"/>
          <p:cNvPicPr preferRelativeResize="0"/>
          <p:nvPr/>
        </p:nvPicPr>
        <p:blipFill rotWithShape="1">
          <a:blip r:embed="rId5">
            <a:alphaModFix/>
          </a:blip>
          <a:srcRect b="5615" l="0" r="7986" t="61355"/>
          <a:stretch/>
        </p:blipFill>
        <p:spPr>
          <a:xfrm>
            <a:off x="7921225" y="7398275"/>
            <a:ext cx="2314800" cy="685200"/>
          </a:xfrm>
          <a:prstGeom prst="roundRect">
            <a:avLst>
              <a:gd fmla="val 6613" name="adj"/>
            </a:avLst>
          </a:prstGeom>
          <a:noFill/>
          <a:ln>
            <a:noFill/>
          </a:ln>
        </p:spPr>
      </p:pic>
      <p:pic>
        <p:nvPicPr>
          <p:cNvPr id="124" name="Google Shape;124;p1"/>
          <p:cNvPicPr preferRelativeResize="0"/>
          <p:nvPr/>
        </p:nvPicPr>
        <p:blipFill rotWithShape="1">
          <a:blip r:embed="rId4">
            <a:alphaModFix/>
          </a:blip>
          <a:srcRect b="76714" l="0" r="0" t="1259"/>
          <a:stretch/>
        </p:blipFill>
        <p:spPr>
          <a:xfrm>
            <a:off x="2675100" y="2505876"/>
            <a:ext cx="2314800" cy="711300"/>
          </a:xfrm>
          <a:prstGeom prst="roundRect">
            <a:avLst>
              <a:gd fmla="val 6613" name="adj"/>
            </a:avLst>
          </a:prstGeom>
          <a:noFill/>
          <a:ln>
            <a:noFill/>
          </a:ln>
          <a:effectLst>
            <a:outerShdw blurRad="200025" rotWithShape="0" algn="bl" dist="19050">
              <a:srgbClr val="783F04">
                <a:alpha val="20000"/>
              </a:srgbClr>
            </a:outerShdw>
          </a:effectLst>
        </p:spPr>
      </p:pic>
      <p:pic>
        <p:nvPicPr>
          <p:cNvPr id="125" name="Google Shape;125;p1"/>
          <p:cNvPicPr preferRelativeResize="0"/>
          <p:nvPr/>
        </p:nvPicPr>
        <p:blipFill rotWithShape="1">
          <a:blip r:embed="rId4">
            <a:alphaModFix/>
          </a:blip>
          <a:srcRect b="25327" l="0" r="0" t="40068"/>
          <a:stretch/>
        </p:blipFill>
        <p:spPr>
          <a:xfrm>
            <a:off x="2675100" y="5391127"/>
            <a:ext cx="2314800" cy="1117500"/>
          </a:xfrm>
          <a:prstGeom prst="roundRect">
            <a:avLst>
              <a:gd fmla="val 5813" name="adj"/>
            </a:avLst>
          </a:prstGeom>
          <a:noFill/>
          <a:ln>
            <a:noFill/>
          </a:ln>
          <a:effectLst>
            <a:outerShdw blurRad="200025" rotWithShape="0" algn="bl" dist="19050">
              <a:srgbClr val="783F04">
                <a:alpha val="20000"/>
              </a:srgbClr>
            </a:outerShdw>
          </a:effectLst>
        </p:spPr>
      </p:pic>
      <p:pic>
        <p:nvPicPr>
          <p:cNvPr id="126" name="Google Shape;126;p1"/>
          <p:cNvPicPr preferRelativeResize="0"/>
          <p:nvPr/>
        </p:nvPicPr>
        <p:blipFill rotWithShape="1">
          <a:blip r:embed="rId3">
            <a:alphaModFix/>
          </a:blip>
          <a:srcRect b="56857" l="26492" r="51581" t="5516"/>
          <a:stretch/>
        </p:blipFill>
        <p:spPr>
          <a:xfrm>
            <a:off x="679075" y="1184400"/>
            <a:ext cx="1384800" cy="754200"/>
          </a:xfrm>
          <a:prstGeom prst="roundRect">
            <a:avLst>
              <a:gd fmla="val 4456" name="adj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